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10"/>
  </p:notesMasterIdLst>
  <p:handoutMasterIdLst>
    <p:handoutMasterId r:id="rId11"/>
  </p:handoutMasterIdLst>
  <p:sldIdLst>
    <p:sldId id="279" r:id="rId2"/>
    <p:sldId id="278" r:id="rId3"/>
    <p:sldId id="280" r:id="rId4"/>
    <p:sldId id="281" r:id="rId5"/>
    <p:sldId id="282" r:id="rId6"/>
    <p:sldId id="283" r:id="rId7"/>
    <p:sldId id="284" r:id="rId8"/>
    <p:sldId id="285" r:id="rId9"/>
  </p:sldIdLst>
  <p:sldSz cx="12192000" cy="6858000"/>
  <p:notesSz cx="7104063" cy="10234613"/>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98" d="100"/>
          <a:sy n="98" d="100"/>
        </p:scale>
        <p:origin x="1158" y="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2023/5/30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84326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75511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546627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0096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50000"/>
              </a:lnSpc>
              <a:buNone/>
              <a:defRPr sz="2400" b="0" i="0">
                <a:solidFill>
                  <a:srgbClr val="000000"/>
                </a:solidFill>
                <a:latin typeface="+mj-lt"/>
                <a:ea typeface="Georgia" panose="02040502050405020303" charset="0"/>
                <a:cs typeface="Georgia" panose="02040502050405020303" charset="0"/>
              </a:defRPr>
            </a:lvl1pPr>
          </a:lstStyle>
          <a:p>
            <a:pPr lvl="0"/>
            <a:r>
              <a:rPr lang="en-US" dirty="0"/>
              <a:t>Sub-topic and Instructor</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panose="020B0604020202020204" pitchFamily="34" charset="0"/>
                <a:ea typeface="Arial" panose="020B0604020202020204" pitchFamily="34" charset="0"/>
                <a:cs typeface="Arial" panose="020B0604020202020204" pitchFamily="34" charset="0"/>
              </a:defRPr>
            </a:lvl1pPr>
          </a:lstStyle>
          <a:p>
            <a:r>
              <a:rPr lang="en-US" dirty="0"/>
              <a:t>Presentation</a:t>
            </a:r>
            <a:br>
              <a:rPr lang="en-US" dirty="0"/>
            </a:br>
            <a:r>
              <a:rPr lang="en-US" dirty="0"/>
              <a:t>Title</a:t>
            </a:r>
          </a:p>
        </p:txBody>
      </p:sp>
      <p:pic>
        <p:nvPicPr>
          <p:cNvPr id="8" name="Picture 2" descr="“computer science zhejiang university logo”的图片搜索结果"/>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0400" y="5237766"/>
            <a:ext cx="1890203" cy="945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10515600" cy="3848100"/>
          </a:xfrm>
          <a:prstGeom prst="rect">
            <a:avLst/>
          </a:prstGeom>
        </p:spPr>
        <p:txBody>
          <a:bodyPr>
            <a:noAutofit/>
          </a:bodyPr>
          <a:lstStyle>
            <a:lvl1pPr marL="285750" indent="-285750">
              <a:lnSpc>
                <a:spcPct val="100000"/>
              </a:lnSpc>
              <a:buClr>
                <a:srgbClr val="005BBB"/>
              </a:buClr>
              <a:buFont typeface="Arial" panose="020B0604020202020204" pitchFamily="34" charset="0"/>
              <a:buChar char="•"/>
              <a:defRPr sz="2400" b="0">
                <a:solidFill>
                  <a:schemeClr val="tx1"/>
                </a:solidFill>
                <a:latin typeface="Arial" panose="020B0604020202020204" pitchFamily="34" charset="0"/>
                <a:ea typeface="Arial" panose="020B0604020202020204" pitchFamily="34" charset="0"/>
                <a:cs typeface="Arial" panose="020B0604020202020204" pitchFamily="34" charset="0"/>
              </a:defRPr>
            </a:lvl1pPr>
            <a:lvl2pPr marL="800100" indent="-342900">
              <a:lnSpc>
                <a:spcPct val="100000"/>
              </a:lnSpc>
              <a:buClr>
                <a:srgbClr val="005BBB"/>
              </a:buClr>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panose="020B0600040502020204" charset="0"/>
              <a:buChar char="-"/>
              <a:tabLst>
                <a:tab pos="11430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4pPr>
            <a:lvl5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First level text</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sz="3200" b="0"/>
            </a:lvl1pPr>
          </a:lstStyle>
          <a:p>
            <a:r>
              <a:rPr lang="en-US" dirty="0"/>
              <a:t>Click to edit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10515600"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0000"/>
              <a:buFont typeface="Arial" panose="020B0604020202020204" pitchFamily="34" charset="0"/>
              <a:buChar char="•"/>
              <a:defRPr sz="2400" b="0" i="0" spc="-5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800100" indent="-3429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First Level Text</a:t>
            </a:r>
          </a:p>
          <a:p>
            <a:pPr lvl="1"/>
            <a:r>
              <a:rPr lang="en-US" dirty="0"/>
              <a:t>Second Level Text</a:t>
            </a:r>
          </a:p>
          <a:p>
            <a:pPr lvl="2"/>
            <a:r>
              <a:rPr lang="en-US" dirty="0"/>
              <a:t>Third Level Text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dirty="0"/>
              <a:t>Click to edit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F9E5EA-587B-4DB5-8C1A-34F0D98703CE}" type="datetimeFigureOut">
              <a:rPr lang="en-US" smtClean="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D71BD2-46F1-4F19-9173-26ACE36E8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10889820" y="5795302"/>
            <a:ext cx="1302179" cy="10626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First level text</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a:pPr>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dirty="0"/>
              <a:t>Click to edit title</a:t>
            </a:r>
          </a:p>
        </p:txBody>
      </p:sp>
      <p:sp>
        <p:nvSpPr>
          <p:cNvPr id="11" name="Slide Number Placeholder 6"/>
          <p:cNvSpPr txBox="1"/>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panose="020B0604020202020204" pitchFamily="34" charset="0"/>
                <a:ea typeface="Arial" panose="020B0604020202020204" pitchFamily="34" charset="0"/>
                <a:cs typeface="Arial" panose="020B0604020202020204" pitchFamily="34" charset="0"/>
              </a:rPr>
              <a:t>‹#›</a:t>
            </a:fld>
            <a:endParaRPr lang="en-US" sz="1600" b="1"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pic>
        <p:nvPicPr>
          <p:cNvPr id="15" name="Picture 2" descr="“computer science zhejiang university logo”的图片搜索结果"/>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66928" y="-2"/>
            <a:ext cx="1890203" cy="9451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5"/>
          <p:cNvSpPr txBox="1"/>
          <p:nvPr userDrawn="1"/>
        </p:nvSpPr>
        <p:spPr>
          <a:xfrm>
            <a:off x="2505456" y="334265"/>
            <a:ext cx="6638544" cy="336346"/>
          </a:xfrm>
          <a:prstGeom prst="rect">
            <a:avLst/>
          </a:prstGeom>
        </p:spPr>
        <p:txBody>
          <a:bodyPr lIns="0">
            <a:noAutofit/>
          </a:bodyPr>
          <a:lstStyle>
            <a:lvl1pPr marL="0" indent="0" algn="l" defTabSz="914400" rtl="0" eaLnBrk="1" latinLnBrk="0" hangingPunct="1">
              <a:lnSpc>
                <a:spcPct val="150000"/>
              </a:lnSpc>
              <a:spcBef>
                <a:spcPts val="1000"/>
              </a:spcBef>
              <a:buClr>
                <a:srgbClr val="005BBB"/>
              </a:buClr>
              <a:buFont typeface="Arial" panose="020B0604020202020204" pitchFamily="34" charset="0"/>
              <a:buNone/>
              <a:defRPr sz="2400" b="0" i="0" kern="1200" baseline="0">
                <a:solidFill>
                  <a:srgbClr val="000000"/>
                </a:solidFill>
                <a:latin typeface="+mj-lt"/>
                <a:ea typeface="Georgia" panose="02040502050405020303" charset="0"/>
                <a:cs typeface="Georgia" panose="02040502050405020303"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100000"/>
              </a:lnSpc>
              <a:spcBef>
                <a:spcPts val="500"/>
              </a:spcBef>
              <a:buClr>
                <a:srgbClr val="005BBB"/>
              </a:buClr>
              <a:buFont typeface="LucidaGrande" panose="020B0600040502020204" charset="0"/>
              <a:buChar char="-"/>
              <a:defRPr sz="18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2000" dirty="0">
              <a:solidFill>
                <a:schemeClr val="tx2">
                  <a:lumMod val="75000"/>
                </a:schemeClr>
              </a:solidFill>
            </a:endParaRPr>
          </a:p>
        </p:txBody>
      </p:sp>
      <p:pic>
        <p:nvPicPr>
          <p:cNvPr id="2" name="Picture 1"/>
          <p:cNvPicPr>
            <a:picLocks noChangeAspect="1"/>
          </p:cNvPicPr>
          <p:nvPr userDrawn="1"/>
        </p:nvPicPr>
        <p:blipFill>
          <a:blip r:embed="rId9"/>
          <a:stretch>
            <a:fillRect/>
          </a:stretch>
        </p:blipFill>
        <p:spPr>
          <a:xfrm>
            <a:off x="3050" y="851445"/>
            <a:ext cx="11387761" cy="20895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lgn="l" defTabSz="914400" rtl="0" eaLnBrk="1" latinLnBrk="0" hangingPunct="1">
        <a:lnSpc>
          <a:spcPct val="90000"/>
        </a:lnSpc>
        <a:spcBef>
          <a:spcPct val="0"/>
        </a:spcBef>
        <a:buNone/>
        <a:defRPr sz="3200" b="0" kern="1200">
          <a:solidFill>
            <a:schemeClr val="tx2"/>
          </a:solidFill>
          <a:latin typeface="+mj-lt"/>
          <a:ea typeface="Georgia" panose="02040502050405020303" charset="0"/>
          <a:cs typeface="Georgia" panose="02040502050405020303"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hyperlink" Target="https://youtu.be/CukpVt-1PA4?t=4660"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pdf/2209.01962.pdf"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rxiv.org/pdf/1906.11897.pdf"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youtube.com/watch?v=WXnQjbZ1e7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eur-ws.org/Vol-3215/23.pdf"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Times New Roman" panose="02020603050405020304" pitchFamily="18" charset="0"/>
                <a:ea typeface="黑体" panose="02010609060101010101" pitchFamily="49" charset="-122"/>
                <a:cs typeface="Times New Roman" panose="02020603050405020304" pitchFamily="18" charset="0"/>
              </a:rPr>
              <a:t>王恺</a:t>
            </a:r>
          </a:p>
        </p:txBody>
      </p:sp>
      <p:sp>
        <p:nvSpPr>
          <p:cNvPr id="2" name="文本框 1"/>
          <p:cNvSpPr txBox="1"/>
          <p:nvPr/>
        </p:nvSpPr>
        <p:spPr>
          <a:xfrm>
            <a:off x="275589" y="1162758"/>
            <a:ext cx="9276973" cy="784254"/>
          </a:xfrm>
          <a:prstGeom prst="rect">
            <a:avLst/>
          </a:prstGeom>
          <a:noFill/>
        </p:spPr>
        <p:txBody>
          <a:bodyPr wrap="square" rtlCol="0">
            <a:spAutoFit/>
          </a:bodyPr>
          <a:lstStyle/>
          <a:p>
            <a:pPr>
              <a:lnSpc>
                <a:spcPct val="140000"/>
              </a:lnSpc>
            </a:pPr>
            <a:r>
              <a:rPr lang="zh-CN" altLang="en-US" b="1" dirty="0">
                <a:latin typeface="Times New Roman" panose="02020603050405020304" pitchFamily="18" charset="0"/>
                <a:cs typeface="Times New Roman" panose="02020603050405020304" pitchFamily="18" charset="0"/>
              </a:rPr>
              <a:t>工作进展：</a:t>
            </a:r>
            <a:endParaRPr lang="en-US" altLang="zh-CN" b="1" dirty="0">
              <a:latin typeface="Times New Roman" panose="02020603050405020304" pitchFamily="18" charset="0"/>
              <a:cs typeface="Times New Roman" panose="02020603050405020304" pitchFamily="18" charset="0"/>
            </a:endParaRPr>
          </a:p>
          <a:p>
            <a:pPr marL="342900" indent="-342900">
              <a:lnSpc>
                <a:spcPct val="140000"/>
              </a:lnSpc>
              <a:buFont typeface="+mj-lt"/>
              <a:buAutoNum type="arabicPeriod"/>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分类任务上的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Adversarial 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攻击复现，并搭建了分类任务下基于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的对抗攻击的基础框架</a:t>
            </a:r>
            <a:endParaRPr lang="en-US" altLang="zh-CN" sz="14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1" name="文本框 10"/>
          <p:cNvSpPr txBox="1"/>
          <p:nvPr/>
        </p:nvSpPr>
        <p:spPr>
          <a:xfrm>
            <a:off x="10493115" y="1389872"/>
            <a:ext cx="1107996" cy="369332"/>
          </a:xfrm>
          <a:prstGeom prst="rect">
            <a:avLst/>
          </a:prstGeom>
          <a:noFill/>
        </p:spPr>
        <p:txBody>
          <a:bodyPr wrap="none" rtlCol="0">
            <a:spAutoFit/>
          </a:bodyPr>
          <a:lstStyle/>
          <a:p>
            <a:r>
              <a:rPr lang="zh-CN" altLang="en-US" dirty="0">
                <a:solidFill>
                  <a:schemeClr val="bg1"/>
                </a:solidFill>
                <a:latin typeface="Times New Roman" panose="02020603050405020304" pitchFamily="18" charset="0"/>
                <a:cs typeface="Times New Roman" panose="02020603050405020304" pitchFamily="18" charset="0"/>
              </a:rPr>
              <a:t>相机视角</a:t>
            </a:r>
          </a:p>
        </p:txBody>
      </p:sp>
      <p:pic>
        <p:nvPicPr>
          <p:cNvPr id="10" name="图片 9">
            <a:extLst>
              <a:ext uri="{FF2B5EF4-FFF2-40B4-BE49-F238E27FC236}">
                <a16:creationId xmlns:a16="http://schemas.microsoft.com/office/drawing/2014/main" id="{581DB3B0-3645-40E2-9E84-EBC01F80F54B}"/>
              </a:ext>
            </a:extLst>
          </p:cNvPr>
          <p:cNvPicPr>
            <a:picLocks noChangeAspect="1"/>
          </p:cNvPicPr>
          <p:nvPr/>
        </p:nvPicPr>
        <p:blipFill>
          <a:blip r:embed="rId3"/>
          <a:stretch>
            <a:fillRect/>
          </a:stretch>
        </p:blipFill>
        <p:spPr>
          <a:xfrm>
            <a:off x="275589" y="2293734"/>
            <a:ext cx="5581870" cy="3073101"/>
          </a:xfrm>
          <a:prstGeom prst="rect">
            <a:avLst/>
          </a:prstGeom>
        </p:spPr>
      </p:pic>
      <p:pic>
        <p:nvPicPr>
          <p:cNvPr id="3" name="图片 2">
            <a:extLst>
              <a:ext uri="{FF2B5EF4-FFF2-40B4-BE49-F238E27FC236}">
                <a16:creationId xmlns:a16="http://schemas.microsoft.com/office/drawing/2014/main" id="{4B6DED18-B70F-4122-9D38-2C5A6104CD4C}"/>
              </a:ext>
            </a:extLst>
          </p:cNvPr>
          <p:cNvPicPr>
            <a:picLocks noChangeAspect="1"/>
          </p:cNvPicPr>
          <p:nvPr/>
        </p:nvPicPr>
        <p:blipFill rotWithShape="1">
          <a:blip r:embed="rId4"/>
          <a:srcRect t="-2855" r="17840" b="19832"/>
          <a:stretch/>
        </p:blipFill>
        <p:spPr>
          <a:xfrm>
            <a:off x="6188419" y="2061550"/>
            <a:ext cx="5698441" cy="3247204"/>
          </a:xfrm>
          <a:prstGeom prst="rect">
            <a:avLst/>
          </a:prstGeom>
        </p:spPr>
      </p:pic>
      <p:sp>
        <p:nvSpPr>
          <p:cNvPr id="12" name="文本框 11">
            <a:extLst>
              <a:ext uri="{FF2B5EF4-FFF2-40B4-BE49-F238E27FC236}">
                <a16:creationId xmlns:a16="http://schemas.microsoft.com/office/drawing/2014/main" id="{39009429-279F-4C53-BE56-633EEF4A813B}"/>
              </a:ext>
            </a:extLst>
          </p:cNvPr>
          <p:cNvSpPr txBox="1"/>
          <p:nvPr/>
        </p:nvSpPr>
        <p:spPr>
          <a:xfrm>
            <a:off x="1506487" y="5430994"/>
            <a:ext cx="3120074" cy="320409"/>
          </a:xfrm>
          <a:prstGeom prst="rect">
            <a:avLst/>
          </a:prstGeom>
          <a:noFill/>
        </p:spPr>
        <p:txBody>
          <a:bodyPr wrap="square">
            <a:spAutoFit/>
          </a:bodyPr>
          <a:lstStyle/>
          <a:p>
            <a:pPr algn="ctr">
              <a:lnSpc>
                <a:spcPct val="140000"/>
              </a:lnSpc>
            </a:pP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Noise Like AdvPatch(</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与论文效果相符</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13" name="文本框 12">
            <a:extLst>
              <a:ext uri="{FF2B5EF4-FFF2-40B4-BE49-F238E27FC236}">
                <a16:creationId xmlns:a16="http://schemas.microsoft.com/office/drawing/2014/main" id="{6B29191C-DE66-4FB7-BC15-8D9B019AEB4D}"/>
              </a:ext>
            </a:extLst>
          </p:cNvPr>
          <p:cNvSpPr txBox="1"/>
          <p:nvPr/>
        </p:nvSpPr>
        <p:spPr>
          <a:xfrm>
            <a:off x="7568114" y="5366835"/>
            <a:ext cx="2939049" cy="837473"/>
          </a:xfrm>
          <a:prstGeom prst="rect">
            <a:avLst/>
          </a:prstGeom>
          <a:noFill/>
        </p:spPr>
        <p:txBody>
          <a:bodyPr wrap="square">
            <a:spAutoFit/>
          </a:bodyPr>
          <a:lstStyle/>
          <a:p>
            <a:pPr algn="ctr">
              <a:lnSpc>
                <a:spcPct val="140000"/>
              </a:lnSpc>
            </a:pP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使用卷积生成的</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Patch</a:t>
            </a:r>
          </a:p>
          <a:p>
            <a:pPr algn="ctr">
              <a:lnSpc>
                <a:spcPct val="140000"/>
              </a:lnSpc>
            </a:pP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我们发现这样</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AdvPatch</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的</a:t>
            </a:r>
            <a:endParaRPr lang="en-US" altLang="zh-CN" sz="1200" dirty="0">
              <a:latin typeface="Times New Roman" panose="02020603050405020304" pitchFamily="18" charset="0"/>
              <a:ea typeface="仿宋" panose="02010609060101010101" pitchFamily="49" charset="-122"/>
              <a:cs typeface="Times New Roman" panose="02020603050405020304" pitchFamily="18" charset="0"/>
            </a:endParaRPr>
          </a:p>
          <a:p>
            <a:pPr algn="ctr">
              <a:lnSpc>
                <a:spcPct val="140000"/>
              </a:lnSpc>
            </a:pP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攻击性更体现在纹理上</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392074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
        <p:nvSpPr>
          <p:cNvPr id="2" name="文本框 1"/>
          <p:cNvSpPr txBox="1"/>
          <p:nvPr/>
        </p:nvSpPr>
        <p:spPr>
          <a:xfrm>
            <a:off x="275589" y="1162758"/>
            <a:ext cx="5502641" cy="2163093"/>
          </a:xfrm>
          <a:prstGeom prst="rect">
            <a:avLst/>
          </a:prstGeom>
          <a:noFill/>
        </p:spPr>
        <p:txBody>
          <a:bodyPr wrap="square" rtlCol="0">
            <a:spAutoFit/>
          </a:bodyPr>
          <a:lstStyle/>
          <a:p>
            <a:pPr algn="just">
              <a:lnSpc>
                <a:spcPct val="140000"/>
              </a:lnSpc>
            </a:pPr>
            <a:r>
              <a:rPr lang="zh-CN" altLang="en-US" b="1" dirty="0"/>
              <a:t>工作进展：</a:t>
            </a:r>
            <a:endParaRPr lang="en-US" altLang="zh-CN" b="1" dirty="0"/>
          </a:p>
          <a:p>
            <a:pPr marL="342900" indent="-342900" algn="just">
              <a:lnSpc>
                <a:spcPct val="140000"/>
              </a:lnSpc>
              <a:buFont typeface="+mj-lt"/>
              <a:buAutoNum type="arabicPeriod" startAt="2"/>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实现了可微的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投射方法，包含了丰富的参数配    置选项，其中包含了激光光晕效果的模拟。</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ct val="140000"/>
              </a:lnSpc>
              <a:buFont typeface="+mj-lt"/>
              <a:buAutoNum type="arabicPeriod" startAt="2"/>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在检测任务上，（借助</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torchvision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的开源代码）实现了全流程都可监控、可修改（同仍然可以使用预训练参数）的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FasterRCNN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，用于支持后续的研究工作。</a:t>
            </a:r>
            <a:endParaRPr lang="zh-CN" altLang="en-US" b="1" dirty="0"/>
          </a:p>
        </p:txBody>
      </p:sp>
      <p:sp>
        <p:nvSpPr>
          <p:cNvPr id="4" name="文本框 3"/>
          <p:cNvSpPr txBox="1"/>
          <p:nvPr>
            <p:custDataLst>
              <p:tags r:id="rId1"/>
            </p:custDataLst>
          </p:nvPr>
        </p:nvSpPr>
        <p:spPr>
          <a:xfrm>
            <a:off x="275589" y="3456707"/>
            <a:ext cx="5502641" cy="2162002"/>
          </a:xfrm>
          <a:prstGeom prst="rect">
            <a:avLst/>
          </a:prstGeom>
          <a:noFill/>
        </p:spPr>
        <p:txBody>
          <a:bodyPr wrap="square" rtlCol="0">
            <a:spAutoFit/>
          </a:bodyPr>
          <a:lstStyle/>
          <a:p>
            <a:pPr>
              <a:lnSpc>
                <a:spcPct val="140000"/>
              </a:lnSpc>
            </a:pPr>
            <a:r>
              <a:rPr lang="zh-CN" altLang="en-US" b="1" dirty="0"/>
              <a:t>下周工作计划：</a:t>
            </a:r>
            <a:endParaRPr lang="en-US" altLang="zh-CN" b="1" dirty="0"/>
          </a:p>
          <a:p>
            <a:pPr marL="342900" indent="-342900">
              <a:lnSpc>
                <a:spcPct val="140000"/>
              </a:lnSpc>
              <a:buFont typeface="+mj-lt"/>
              <a:buAutoNum type="arabicPeriod"/>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尝试在检测任务下尝试对网络进行相对简单的攻击；设计检测任务下对抗攻击效果的评估方法。</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nSpc>
                <a:spcPct val="140000"/>
              </a:lnSpc>
              <a:buFont typeface="+mj-lt"/>
              <a:buAutoNum type="arabicPeriod"/>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完善分类任务下的项目代码，实现更完善的测试结果评估功能，用于在分类任务上进一步探索激光易生成的对抗图案生成、训练方法。</a:t>
            </a:r>
            <a:endParaRPr lang="zh-CN" altLang="en-US" dirty="0"/>
          </a:p>
        </p:txBody>
      </p:sp>
      <p:sp>
        <p:nvSpPr>
          <p:cNvPr id="11" name="文本框 10"/>
          <p:cNvSpPr txBox="1"/>
          <p:nvPr/>
        </p:nvSpPr>
        <p:spPr>
          <a:xfrm>
            <a:off x="10493115" y="1389872"/>
            <a:ext cx="1107996" cy="369332"/>
          </a:xfrm>
          <a:prstGeom prst="rect">
            <a:avLst/>
          </a:prstGeom>
          <a:noFill/>
        </p:spPr>
        <p:txBody>
          <a:bodyPr wrap="none" rtlCol="0">
            <a:spAutoFit/>
          </a:bodyPr>
          <a:lstStyle/>
          <a:p>
            <a:r>
              <a:rPr lang="zh-CN" altLang="en-US" dirty="0">
                <a:solidFill>
                  <a:schemeClr val="bg1"/>
                </a:solidFill>
              </a:rPr>
              <a:t>相机视角</a:t>
            </a:r>
          </a:p>
        </p:txBody>
      </p:sp>
      <p:pic>
        <p:nvPicPr>
          <p:cNvPr id="9" name="图片 8">
            <a:extLst>
              <a:ext uri="{FF2B5EF4-FFF2-40B4-BE49-F238E27FC236}">
                <a16:creationId xmlns:a16="http://schemas.microsoft.com/office/drawing/2014/main" id="{69015095-EF50-4CB0-869C-0ACE892C6E39}"/>
              </a:ext>
            </a:extLst>
          </p:cNvPr>
          <p:cNvPicPr>
            <a:picLocks noChangeAspect="1"/>
          </p:cNvPicPr>
          <p:nvPr/>
        </p:nvPicPr>
        <p:blipFill>
          <a:blip r:embed="rId4"/>
          <a:stretch>
            <a:fillRect/>
          </a:stretch>
        </p:blipFill>
        <p:spPr>
          <a:xfrm>
            <a:off x="6371403" y="1538574"/>
            <a:ext cx="5229708" cy="3560223"/>
          </a:xfrm>
          <a:prstGeom prst="rect">
            <a:avLst/>
          </a:prstGeom>
        </p:spPr>
      </p:pic>
      <p:cxnSp>
        <p:nvCxnSpPr>
          <p:cNvPr id="19" name="直接箭头连接符 18">
            <a:extLst>
              <a:ext uri="{FF2B5EF4-FFF2-40B4-BE49-F238E27FC236}">
                <a16:creationId xmlns:a16="http://schemas.microsoft.com/office/drawing/2014/main" id="{F5F7381F-56D6-4BC6-8967-47E4E0459FDA}"/>
              </a:ext>
            </a:extLst>
          </p:cNvPr>
          <p:cNvCxnSpPr/>
          <p:nvPr/>
        </p:nvCxnSpPr>
        <p:spPr>
          <a:xfrm>
            <a:off x="7801059" y="3119016"/>
            <a:ext cx="437744" cy="418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53D5719-68AA-4DB6-858A-50881AE59D9B}"/>
              </a:ext>
            </a:extLst>
          </p:cNvPr>
          <p:cNvCxnSpPr>
            <a:cxnSpLocks/>
          </p:cNvCxnSpPr>
          <p:nvPr/>
        </p:nvCxnSpPr>
        <p:spPr>
          <a:xfrm flipH="1">
            <a:off x="9303916" y="3119016"/>
            <a:ext cx="849172" cy="27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64A4D23-A609-4427-8DB5-7ED9F65E11E0}"/>
              </a:ext>
            </a:extLst>
          </p:cNvPr>
          <p:cNvSpPr txBox="1"/>
          <p:nvPr/>
        </p:nvSpPr>
        <p:spPr>
          <a:xfrm>
            <a:off x="7061757" y="2739905"/>
            <a:ext cx="1338828" cy="369332"/>
          </a:xfrm>
          <a:prstGeom prst="rect">
            <a:avLst/>
          </a:prstGeom>
          <a:noFill/>
        </p:spPr>
        <p:txBody>
          <a:bodyPr wrap="none" rtlCol="0">
            <a:spAutoFit/>
          </a:bodyPr>
          <a:lstStyle/>
          <a:p>
            <a:r>
              <a:rPr lang="zh-CN" altLang="en-US" dirty="0"/>
              <a:t>带光晕效果</a:t>
            </a:r>
          </a:p>
        </p:txBody>
      </p:sp>
      <p:sp>
        <p:nvSpPr>
          <p:cNvPr id="25" name="文本框 24">
            <a:extLst>
              <a:ext uri="{FF2B5EF4-FFF2-40B4-BE49-F238E27FC236}">
                <a16:creationId xmlns:a16="http://schemas.microsoft.com/office/drawing/2014/main" id="{30098C6D-7F5F-40E3-97CC-FB6D8F261993}"/>
              </a:ext>
            </a:extLst>
          </p:cNvPr>
          <p:cNvSpPr txBox="1"/>
          <p:nvPr/>
        </p:nvSpPr>
        <p:spPr>
          <a:xfrm>
            <a:off x="9757977" y="2739905"/>
            <a:ext cx="1338828" cy="369332"/>
          </a:xfrm>
          <a:prstGeom prst="rect">
            <a:avLst/>
          </a:prstGeom>
          <a:noFill/>
        </p:spPr>
        <p:txBody>
          <a:bodyPr wrap="none" rtlCol="0">
            <a:spAutoFit/>
          </a:bodyPr>
          <a:lstStyle/>
          <a:p>
            <a:r>
              <a:rPr lang="zh-CN" altLang="en-US" dirty="0"/>
              <a:t>无光晕效果</a:t>
            </a:r>
          </a:p>
        </p:txBody>
      </p:sp>
      <p:sp>
        <p:nvSpPr>
          <p:cNvPr id="27" name="文本框 26">
            <a:extLst>
              <a:ext uri="{FF2B5EF4-FFF2-40B4-BE49-F238E27FC236}">
                <a16:creationId xmlns:a16="http://schemas.microsoft.com/office/drawing/2014/main" id="{D4587E13-3901-42A3-AE95-DDAF0BD714D6}"/>
              </a:ext>
            </a:extLst>
          </p:cNvPr>
          <p:cNvSpPr txBox="1"/>
          <p:nvPr/>
        </p:nvSpPr>
        <p:spPr>
          <a:xfrm>
            <a:off x="7426220" y="5029383"/>
            <a:ext cx="3120074" cy="320409"/>
          </a:xfrm>
          <a:prstGeom prst="rect">
            <a:avLst/>
          </a:prstGeom>
          <a:noFill/>
        </p:spPr>
        <p:txBody>
          <a:bodyPr wrap="square">
            <a:spAutoFit/>
          </a:bodyPr>
          <a:lstStyle/>
          <a:p>
            <a:pPr algn="ctr">
              <a:lnSpc>
                <a:spcPct val="140000"/>
              </a:lnSpc>
            </a:pP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图案投影效果</a:t>
            </a:r>
            <a:endParaRPr lang="en-US" altLang="zh-CN" sz="120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394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mc:AlternateContent xmlns:mc="http://schemas.openxmlformats.org/markup-compatibility/2006">
        <mc:Choice xmlns:a14="http://schemas.microsoft.com/office/drawing/2010/main" Requires="a14">
          <p:sp>
            <p:nvSpPr>
              <p:cNvPr id="2" name="文本框 1"/>
              <p:cNvSpPr txBox="1"/>
              <p:nvPr/>
            </p:nvSpPr>
            <p:spPr>
              <a:xfrm>
                <a:off x="275589" y="1162758"/>
                <a:ext cx="10697211" cy="4892943"/>
              </a:xfrm>
              <a:prstGeom prst="rect">
                <a:avLst/>
              </a:prstGeom>
              <a:noFill/>
            </p:spPr>
            <p:txBody>
              <a:bodyPr wrap="square" rtlCol="0">
                <a:spAutoFit/>
              </a:bodyPr>
              <a:lstStyle/>
              <a:p>
                <a:pPr algn="just">
                  <a:lnSpc>
                    <a:spcPct val="140000"/>
                  </a:lnSpc>
                </a:pPr>
                <a:r>
                  <a:rPr lang="zh-CN" altLang="en-US" b="1" dirty="0">
                    <a:latin typeface="Times New Roman" panose="02020603050405020304" pitchFamily="18" charset="0"/>
                    <a:cs typeface="Times New Roman" panose="02020603050405020304" pitchFamily="18" charset="0"/>
                  </a:rPr>
                  <a:t>工作进展：</a:t>
                </a:r>
                <a:endParaRPr lang="en-US" altLang="zh-CN" b="1" dirty="0">
                  <a:latin typeface="Times New Roman" panose="02020603050405020304" pitchFamily="18" charset="0"/>
                  <a:cs typeface="Times New Roman" panose="02020603050405020304" pitchFamily="18" charset="0"/>
                </a:endParaRPr>
              </a:p>
              <a:p>
                <a:pPr algn="just">
                  <a:lnSpc>
                    <a:spcPct val="140000"/>
                  </a:lnSpc>
                </a:pPr>
                <a:r>
                  <a:rPr lang="zh-CN" altLang="en-US" b="1" dirty="0">
                    <a:latin typeface="宋体" panose="02010600030101010101" pitchFamily="2" charset="-122"/>
                    <a:ea typeface="宋体" panose="02010600030101010101" pitchFamily="2" charset="-122"/>
                    <a:cs typeface="Times New Roman" panose="02020603050405020304" pitchFamily="18" charset="0"/>
                  </a:rPr>
                  <a:t>关于</a:t>
                </a:r>
                <a:r>
                  <a:rPr lang="en-US" altLang="zh-CN" b="1" dirty="0">
                    <a:latin typeface="宋体" panose="02010600030101010101" pitchFamily="2" charset="-122"/>
                    <a:ea typeface="宋体" panose="02010600030101010101" pitchFamily="2" charset="-122"/>
                    <a:cs typeface="Times New Roman" panose="02020603050405020304" pitchFamily="18" charset="0"/>
                  </a:rPr>
                  <a:t>DPATCH</a:t>
                </a:r>
                <a:r>
                  <a:rPr lang="zh-CN" altLang="en-US" b="1" dirty="0">
                    <a:latin typeface="宋体" panose="02010600030101010101" pitchFamily="2" charset="-122"/>
                    <a:ea typeface="宋体" panose="02010600030101010101" pitchFamily="2" charset="-122"/>
                    <a:cs typeface="Times New Roman" panose="02020603050405020304" pitchFamily="18" charset="0"/>
                  </a:rPr>
                  <a:t>的一系列工作：</a:t>
                </a:r>
                <a:endParaRPr lang="en-US" altLang="zh-CN" b="1"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我尝试复现类似</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论文中的攻击效果，但发现效果不佳（完全起不到类似的效果，损失不下降）</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我的实验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setting</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如下</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数据集：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COCO2017(</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取验证集前</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4000</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张图片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a:t>
                </a: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检测网络：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FasterRCNN</a:t>
                </a: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优化目标：</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𝑚</m:t>
                          </m:r>
                          <m:r>
                            <m:rPr>
                              <m:sty m:val="p"/>
                            </m:rPr>
                            <a:rPr lang="en-US" altLang="zh-CN" sz="1600" i="1">
                              <a:latin typeface="Cambria Math" panose="02040503050406030204" pitchFamily="18" charset="0"/>
                            </a:rPr>
                            <m:t>in</m:t>
                          </m:r>
                        </m:e>
                        <m:sub>
                          <m:r>
                            <a:rPr lang="en-US" altLang="zh-CN" sz="1600" b="0" i="1" smtClean="0">
                              <a:latin typeface="Cambria Math" panose="02040503050406030204" pitchFamily="18" charset="0"/>
                            </a:rPr>
                            <m:t>𝑝𝑎𝑡𝑐h</m:t>
                          </m:r>
                        </m:sub>
                      </m:sSub>
                      <m:r>
                        <a:rPr lang="en-US" altLang="zh-CN" sz="1600" b="0" i="1" smtClean="0">
                          <a:latin typeface="Cambria Math" panose="02040503050406030204" pitchFamily="18" charset="0"/>
                        </a:rPr>
                        <m:t> </m:t>
                      </m:r>
                      <m:d>
                        <m:dPr>
                          <m:ctrlPr>
                            <a:rPr lang="en-US" altLang="zh-CN" sz="1600" b="0" i="1" smtClean="0">
                              <a:latin typeface="Cambria Math" panose="02040503050406030204" pitchFamily="18" charset="0"/>
                            </a:rPr>
                          </m:ctrlPr>
                        </m:dPr>
                        <m:e>
                          <m:r>
                            <a:rPr lang="zh-CN" altLang="en-US" sz="1600" b="0" i="1" smtClean="0">
                              <a:latin typeface="Cambria Math" panose="02040503050406030204" pitchFamily="18" charset="0"/>
                            </a:rPr>
                            <m:t>𝛼</m:t>
                          </m:r>
                          <m:r>
                            <a:rPr lang="en-US" altLang="zh-CN" sz="1600" b="0" i="1">
                              <a:latin typeface="Cambria Math" panose="02040503050406030204" pitchFamily="18" charset="0"/>
                            </a:rPr>
                            <m:t>·</m:t>
                          </m:r>
                          <m:r>
                            <a:rPr lang="en-US" altLang="zh-CN" sz="1600" b="0" i="1" smtClean="0">
                              <a:latin typeface="Cambria Math" panose="02040503050406030204" pitchFamily="18" charset="0"/>
                            </a:rPr>
                            <m:t>𝑙𝑜𝑠𝑠</m:t>
                          </m:r>
                          <m:d>
                            <m:dPr>
                              <m:ctrlPr>
                                <a:rPr lang="en-US" altLang="zh-CN" sz="1600" i="1" smtClean="0">
                                  <a:latin typeface="Cambria Math" panose="02040503050406030204" pitchFamily="18" charset="0"/>
                                </a:rPr>
                              </m:ctrlPr>
                            </m:d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r>
                                <a:rPr lang="en-US" altLang="zh-CN" sz="1600" b="0" i="1" smtClean="0">
                                  <a:latin typeface="Cambria Math" panose="02040503050406030204" pitchFamily="18" charset="0"/>
                                </a:rPr>
                                <m:t>,</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e>
                          </m:d>
                          <m:r>
                            <a:rPr lang="en-US" altLang="zh-CN" sz="1600" b="0" i="1" smtClean="0">
                              <a:latin typeface="Cambria Math" panose="02040503050406030204" pitchFamily="18" charset="0"/>
                            </a:rPr>
                            <m:t>−</m:t>
                          </m:r>
                          <m:r>
                            <a:rPr lang="zh-CN" altLang="en-US" sz="1600" b="0" i="1" smtClean="0">
                              <a:latin typeface="Cambria Math" panose="02040503050406030204" pitchFamily="18" charset="0"/>
                            </a:rPr>
                            <m:t>𝛽</m:t>
                          </m:r>
                          <m:r>
                            <a:rPr lang="en-US" altLang="zh-CN" sz="1600" b="0" i="1">
                              <a:latin typeface="Cambria Math" panose="02040503050406030204" pitchFamily="18" charset="0"/>
                            </a:rPr>
                            <m:t>·</m:t>
                          </m:r>
                          <m:r>
                            <a:rPr lang="en-US" altLang="zh-CN" sz="1600" b="0" i="1" smtClean="0">
                              <a:latin typeface="Cambria Math" panose="02040503050406030204" pitchFamily="18" charset="0"/>
                            </a:rPr>
                            <m:t>𝑙𝑜𝑠𝑠</m:t>
                          </m:r>
                          <m:d>
                            <m:dPr>
                              <m:ctrlPr>
                                <a:rPr lang="en-US" altLang="zh-CN" sz="1600" i="1" smtClean="0">
                                  <a:latin typeface="Cambria Math" panose="02040503050406030204" pitchFamily="18" charset="0"/>
                                </a:rPr>
                              </m:ctrlPr>
                            </m:dPr>
                            <m:e>
                              <m:r>
                                <a:rPr lang="en-US" altLang="zh-CN" sz="1600" i="1">
                                  <a:latin typeface="Cambria Math" panose="02040503050406030204" pitchFamily="18" charset="0"/>
                                </a:rPr>
                                <m:t>𝑦</m:t>
                              </m:r>
                              <m:r>
                                <a:rPr lang="en-US" altLang="zh-CN" sz="1600" b="0" i="1" smtClean="0">
                                  <a:latin typeface="Cambria Math" panose="02040503050406030204" pitchFamily="18" charset="0"/>
                                </a:rPr>
                                <m:t>,</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e>
                          </m:d>
                        </m:e>
                      </m:d>
                    </m:oMath>
                  </m:oMathPara>
                </a14:m>
                <a:endParaRPr lang="en-US" altLang="zh-CN" sz="1600" b="0" i="1" dirty="0">
                  <a:latin typeface="Times New Roman" panose="02020603050405020304" pitchFamily="18" charset="0"/>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其中，</a:t>
                </a:r>
                <a:r>
                  <a:rPr lang="en-US" altLang="zh-CN" sz="1600" b="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1600" b="0" i="0" smtClean="0">
                        <a:latin typeface="Cambria Math" panose="02040503050406030204" pitchFamily="18" charset="0"/>
                      </a:rPr>
                      <m:t>y</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表示真实的监督信号，</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i="1" smtClean="0">
                            <a:latin typeface="Cambria Math" panose="02040503050406030204" pitchFamily="18" charset="0"/>
                          </a:rPr>
                        </m:ctrlPr>
                      </m:accPr>
                      <m:e>
                        <m:r>
                          <m:rPr>
                            <m:sty m:val="p"/>
                          </m:rPr>
                          <a:rPr lang="en-US" altLang="zh-CN" sz="1600" b="0" i="0" smtClean="0">
                            <a:latin typeface="Cambria Math" panose="02040503050406030204" pitchFamily="18" charset="0"/>
                          </a:rPr>
                          <m:t>y</m:t>
                        </m:r>
                      </m:e>
                    </m:acc>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表示模型的预测，</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i="1" smtClean="0">
                            <a:latin typeface="Cambria Math" panose="02040503050406030204" pitchFamily="18" charset="0"/>
                          </a:rPr>
                        </m:ctrlPr>
                      </m:accPr>
                      <m:e>
                        <m:r>
                          <m:rPr>
                            <m:sty m:val="p"/>
                          </m:rPr>
                          <a:rPr lang="en-US" altLang="zh-CN" sz="1600" b="0" i="0" smtClean="0">
                            <a:latin typeface="Cambria Math" panose="02040503050406030204" pitchFamily="18" charset="0"/>
                          </a:rPr>
                          <m:t>y</m:t>
                        </m:r>
                      </m:e>
                    </m:acc>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是由 </a:t>
                </a:r>
                <a14:m>
                  <m:oMath xmlns:m="http://schemas.openxmlformats.org/officeDocument/2006/math">
                    <m:r>
                      <m:rPr>
                        <m:sty m:val="p"/>
                      </m:rPr>
                      <a:rPr lang="en-US" altLang="zh-CN" sz="1600" b="0" i="0" smtClean="0">
                        <a:latin typeface="Cambria Math" panose="02040503050406030204" pitchFamily="18" charset="0"/>
                      </a:rPr>
                      <m:t>y</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生成的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恶意监督信号</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（比如，可以按区域、按类别筛选剔除或添加某些检测框、修改某些物体类别），</a:t>
                </a:r>
                <a14:m>
                  <m:oMath xmlns:m="http://schemas.openxmlformats.org/officeDocument/2006/math">
                    <m:r>
                      <m:rPr>
                        <m:sty m:val="p"/>
                      </m:rPr>
                      <a:rPr lang="zh-CN" altLang="en-US" sz="1600" b="0" i="0" smtClean="0">
                        <a:latin typeface="Cambria Math" panose="02040503050406030204" pitchFamily="18" charset="0"/>
                      </a:rPr>
                      <m:t>α</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0)</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zh-CN" altLang="en-US" sz="1600" b="0" i="0" smtClean="0">
                        <a:latin typeface="Cambria Math" panose="02040503050406030204" pitchFamily="18" charset="0"/>
                      </a:rPr>
                      <m:t>β</m:t>
                    </m:r>
                    <m:r>
                      <a:rPr lang="en-US" altLang="zh-CN" sz="1600" b="0" i="0"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≥0</m:t>
                    </m:r>
                    <m:r>
                      <a:rPr lang="en-US" altLang="zh-CN" sz="1600" b="0" i="0" smtClean="0">
                        <a:latin typeface="Cambria Math" panose="02040503050406030204" pitchFamily="18" charset="0"/>
                      </a:rPr>
                      <m:t>)</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是用于平衡两个损失的参数（比如，设</a:t>
                </a:r>
                <a14:m>
                  <m:oMath xmlns:m="http://schemas.openxmlformats.org/officeDocument/2006/math">
                    <m:r>
                      <m:rPr>
                        <m:sty m:val="p"/>
                      </m:rPr>
                      <a:rPr lang="zh-CN" altLang="en-US" sz="1600" b="0" i="0" smtClean="0">
                        <a:latin typeface="Cambria Math" panose="02040503050406030204" pitchFamily="18" charset="0"/>
                      </a:rPr>
                      <m:t>α</m:t>
                    </m:r>
                    <m:r>
                      <a:rPr lang="zh-CN" altLang="en-US" sz="1600" b="0" i="1" smtClean="0">
                        <a:latin typeface="Cambria Math" panose="02040503050406030204" pitchFamily="18" charset="0"/>
                      </a:rPr>
                      <m:t> </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就是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untargeted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攻击，仅最大化原损失函数；设</a:t>
                </a:r>
                <a14:m>
                  <m:oMath xmlns:m="http://schemas.openxmlformats.org/officeDocument/2006/math">
                    <m:r>
                      <a:rPr lang="zh-CN" altLang="en-US" sz="1600" b="0" i="1" smtClean="0">
                        <a:latin typeface="Cambria Math" panose="02040503050406030204" pitchFamily="18" charset="0"/>
                      </a:rPr>
                      <m:t>𝛽</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就是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targeted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攻击），其中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函数是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FasterRCNN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的损失函数，具体如下：</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𝑅𝑃𝑁</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𝐿𝑜𝑠𝑠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𝑅𝑂𝐼</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𝐿𝑜𝑠𝑠</m:t>
                      </m:r>
                    </m:oMath>
                  </m:oMathPara>
                </a14:m>
                <a:endParaRPr lang="en-US" altLang="zh-CN" sz="1600" b="0" i="1"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𝑜𝑏𝑗𝑒𝑐𝑡𝑛𝑒𝑠𝑠</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𝑟𝑝𝑛</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𝑏𝑜𝑥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𝑟𝑒𝑔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m:t>
                      </m:r>
                      <m:r>
                        <m:rPr>
                          <m:sty m:val="p"/>
                        </m:rPr>
                        <a:rPr lang="en-US" altLang="zh-CN" sz="1600" i="1">
                          <a:latin typeface="Cambria Math" panose="02040503050406030204" pitchFamily="18" charset="0"/>
                        </a:rPr>
                        <m:t>s</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𝑐𝑙𝑠</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𝑏𝑜𝑥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𝑟𝑒𝑔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oMath>
                  </m:oMathPara>
                </a14:m>
                <a:endParaRPr lang="en-US" altLang="zh-CN" sz="1600" dirty="0">
                  <a:latin typeface="Times New Roman" panose="02020603050405020304" pitchFamily="18" charset="0"/>
                  <a:cs typeface="Times New Roman" panose="02020603050405020304" pitchFamily="18" charset="0"/>
                </a:endParaRPr>
              </a:p>
              <a:p>
                <a:pPr algn="just">
                  <a:lnSpc>
                    <a:spcPct val="125000"/>
                  </a:lnSpc>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RPN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objectness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是对</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proposal</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框的前景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背景的二分类损失，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rpn box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是预测出的前景框与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ground truth</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的回归损失；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ROI Loss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cls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是分类的损失，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box reg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是预测框与真实目标框的回归损失。</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5589" y="1162758"/>
                <a:ext cx="10697211" cy="4892943"/>
              </a:xfrm>
              <a:prstGeom prst="rect">
                <a:avLst/>
              </a:prstGeom>
              <a:blipFill>
                <a:blip r:embed="rId3"/>
                <a:stretch>
                  <a:fillRect l="-456" r="-2279" b="-873"/>
                </a:stretch>
              </a:blipFill>
            </p:spPr>
            <p:txBody>
              <a:bodyPr/>
              <a:lstStyle/>
              <a:p>
                <a:r>
                  <a:rPr lang="zh-CN" altLang="en-US">
                    <a:noFill/>
                  </a:rPr>
                  <a:t> </a:t>
                </a:r>
              </a:p>
            </p:txBody>
          </p:sp>
        </mc:Fallback>
      </mc:AlternateContent>
      <p:sp>
        <p:nvSpPr>
          <p:cNvPr id="11" name="文本框 10"/>
          <p:cNvSpPr txBox="1"/>
          <p:nvPr/>
        </p:nvSpPr>
        <p:spPr>
          <a:xfrm>
            <a:off x="10493115" y="1389872"/>
            <a:ext cx="1107996" cy="369332"/>
          </a:xfrm>
          <a:prstGeom prst="rect">
            <a:avLst/>
          </a:prstGeom>
          <a:noFill/>
        </p:spPr>
        <p:txBody>
          <a:bodyPr wrap="none" rtlCol="0">
            <a:spAutoFit/>
          </a:bodyPr>
          <a:lstStyle/>
          <a:p>
            <a:r>
              <a:rPr lang="zh-CN" altLang="en-US" dirty="0">
                <a:solidFill>
                  <a:schemeClr val="bg1"/>
                </a:solidFill>
              </a:rPr>
              <a:t>相机视角</a:t>
            </a:r>
          </a:p>
        </p:txBody>
      </p:sp>
    </p:spTree>
    <p:extLst>
      <p:ext uri="{BB962C8B-B14F-4D97-AF65-F5344CB8AC3E}">
        <p14:creationId xmlns:p14="http://schemas.microsoft.com/office/powerpoint/2010/main" val="310569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7E4ACE-E930-4927-95FA-A69C3EFA886A}"/>
              </a:ext>
            </a:extLst>
          </p:cNvPr>
          <p:cNvSpPr txBox="1"/>
          <p:nvPr/>
        </p:nvSpPr>
        <p:spPr>
          <a:xfrm>
            <a:off x="275588" y="1162758"/>
            <a:ext cx="11086317" cy="984308"/>
          </a:xfrm>
          <a:prstGeom prst="rect">
            <a:avLst/>
          </a:prstGeom>
          <a:noFill/>
        </p:spPr>
        <p:txBody>
          <a:bodyPr wrap="square" rtlCol="0">
            <a:spAutoFit/>
          </a:bodyPr>
          <a:lstStyle/>
          <a:p>
            <a:pPr algn="just">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但我意外发现，在不规范化</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的取值范围（对于一张</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uint8</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类型的图片，它每个像素的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RGB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取值都应该属于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255]</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，在其进入网络参与运算之前也应该被归一化到</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）的情况下，也就是输入网络的图片部分（除去</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部分的像素）是正常归一化的，但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处像素的取值没有被归一化。这种情况下，可以训练得到与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非常相似的结果：</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E5F5714E-624D-4955-B28E-367609EE1597}"/>
              </a:ext>
            </a:extLst>
          </p:cNvPr>
          <p:cNvPicPr>
            <a:picLocks noChangeAspect="1"/>
          </p:cNvPicPr>
          <p:nvPr/>
        </p:nvPicPr>
        <p:blipFill>
          <a:blip r:embed="rId2"/>
          <a:stretch>
            <a:fillRect/>
          </a:stretch>
        </p:blipFill>
        <p:spPr>
          <a:xfrm>
            <a:off x="894945" y="2245235"/>
            <a:ext cx="5003268" cy="1906467"/>
          </a:xfrm>
          <a:prstGeom prst="rect">
            <a:avLst/>
          </a:prstGeom>
        </p:spPr>
      </p:pic>
      <p:pic>
        <p:nvPicPr>
          <p:cNvPr id="9" name="图片 8">
            <a:extLst>
              <a:ext uri="{FF2B5EF4-FFF2-40B4-BE49-F238E27FC236}">
                <a16:creationId xmlns:a16="http://schemas.microsoft.com/office/drawing/2014/main" id="{88134A3C-AF50-4870-B994-A7FFBDF66B53}"/>
              </a:ext>
            </a:extLst>
          </p:cNvPr>
          <p:cNvPicPr>
            <a:picLocks noChangeAspect="1"/>
          </p:cNvPicPr>
          <p:nvPr/>
        </p:nvPicPr>
        <p:blipFill>
          <a:blip r:embed="rId3"/>
          <a:stretch>
            <a:fillRect/>
          </a:stretch>
        </p:blipFill>
        <p:spPr>
          <a:xfrm>
            <a:off x="6213861" y="2245235"/>
            <a:ext cx="5003268" cy="1906468"/>
          </a:xfrm>
          <a:prstGeom prst="rect">
            <a:avLst/>
          </a:prstGeom>
        </p:spPr>
      </p:pic>
      <p:sp>
        <p:nvSpPr>
          <p:cNvPr id="10" name="文本框 9">
            <a:extLst>
              <a:ext uri="{FF2B5EF4-FFF2-40B4-BE49-F238E27FC236}">
                <a16:creationId xmlns:a16="http://schemas.microsoft.com/office/drawing/2014/main" id="{6BDE1AA2-10BF-4D7E-B314-891B4FB886DD}"/>
              </a:ext>
            </a:extLst>
          </p:cNvPr>
          <p:cNvSpPr txBox="1"/>
          <p:nvPr/>
        </p:nvSpPr>
        <p:spPr>
          <a:xfrm>
            <a:off x="2688693" y="4119994"/>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产生无效的检测框</a:t>
            </a:r>
          </a:p>
        </p:txBody>
      </p:sp>
      <p:sp>
        <p:nvSpPr>
          <p:cNvPr id="11" name="文本框 10">
            <a:extLst>
              <a:ext uri="{FF2B5EF4-FFF2-40B4-BE49-F238E27FC236}">
                <a16:creationId xmlns:a16="http://schemas.microsoft.com/office/drawing/2014/main" id="{09C0F596-54AC-4782-8CDF-21D6D68FC848}"/>
              </a:ext>
            </a:extLst>
          </p:cNvPr>
          <p:cNvSpPr txBox="1"/>
          <p:nvPr/>
        </p:nvSpPr>
        <p:spPr>
          <a:xfrm>
            <a:off x="8007609" y="4122337"/>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抑制检测框的产生</a:t>
            </a:r>
          </a:p>
        </p:txBody>
      </p:sp>
      <p:sp>
        <p:nvSpPr>
          <p:cNvPr id="12" name="文本框 11">
            <a:extLst>
              <a:ext uri="{FF2B5EF4-FFF2-40B4-BE49-F238E27FC236}">
                <a16:creationId xmlns:a16="http://schemas.microsoft.com/office/drawing/2014/main" id="{15A581ED-6F64-4DF3-A5DF-1CF1D96121C2}"/>
              </a:ext>
            </a:extLst>
          </p:cNvPr>
          <p:cNvSpPr txBox="1"/>
          <p:nvPr/>
        </p:nvSpPr>
        <p:spPr>
          <a:xfrm>
            <a:off x="275588" y="4743801"/>
            <a:ext cx="5003268" cy="1281120"/>
          </a:xfrm>
          <a:prstGeom prst="rect">
            <a:avLst/>
          </a:prstGeom>
          <a:noFill/>
        </p:spPr>
        <p:txBody>
          <a:bodyPr wrap="square" rtlCol="0">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但这明显是没有价值的，因为哪怕不做训练也能产生效果，但是由此我开始注意到和理解</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的开源代码中的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issues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，由此进行了一系列的调研。</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55968F0D-05B9-458D-9D26-50FEFCDBEF89}"/>
              </a:ext>
            </a:extLst>
          </p:cNvPr>
          <p:cNvPicPr>
            <a:picLocks noChangeAspect="1"/>
          </p:cNvPicPr>
          <p:nvPr/>
        </p:nvPicPr>
        <p:blipFill>
          <a:blip r:embed="rId4"/>
          <a:stretch>
            <a:fillRect/>
          </a:stretch>
        </p:blipFill>
        <p:spPr>
          <a:xfrm>
            <a:off x="5542821" y="4557156"/>
            <a:ext cx="5212643" cy="1649091"/>
          </a:xfrm>
          <a:prstGeom prst="rect">
            <a:avLst/>
          </a:prstGeom>
        </p:spPr>
      </p:pic>
      <p:cxnSp>
        <p:nvCxnSpPr>
          <p:cNvPr id="14" name="直接箭头连接符 13">
            <a:extLst>
              <a:ext uri="{FF2B5EF4-FFF2-40B4-BE49-F238E27FC236}">
                <a16:creationId xmlns:a16="http://schemas.microsoft.com/office/drawing/2014/main" id="{9AF9A840-34D1-452D-9D9E-528F47326DD0}"/>
              </a:ext>
            </a:extLst>
          </p:cNvPr>
          <p:cNvCxnSpPr>
            <a:cxnSpLocks/>
          </p:cNvCxnSpPr>
          <p:nvPr/>
        </p:nvCxnSpPr>
        <p:spPr>
          <a:xfrm flipV="1">
            <a:off x="7198468" y="4888396"/>
            <a:ext cx="1236793" cy="142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3CE21D4-540F-4028-8C63-B0EDD09BE44C}"/>
              </a:ext>
            </a:extLst>
          </p:cNvPr>
          <p:cNvSpPr txBox="1"/>
          <p:nvPr/>
        </p:nvSpPr>
        <p:spPr>
          <a:xfrm>
            <a:off x="5387122" y="6313251"/>
            <a:ext cx="2324276" cy="276999"/>
          </a:xfrm>
          <a:prstGeom prst="rect">
            <a:avLst/>
          </a:prstGeom>
          <a:noFill/>
        </p:spPr>
        <p:txBody>
          <a:bodyPr wrap="square" rtlCol="0">
            <a:spAutoFit/>
          </a:bodyPr>
          <a:lstStyle/>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取值远离</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的纯色块</a:t>
            </a:r>
          </a:p>
        </p:txBody>
      </p:sp>
      <p:sp>
        <p:nvSpPr>
          <p:cNvPr id="23" name="Rectangle 3">
            <a:extLst>
              <a:ext uri="{FF2B5EF4-FFF2-40B4-BE49-F238E27FC236}">
                <a16:creationId xmlns:a16="http://schemas.microsoft.com/office/drawing/2014/main" id="{75F3564B-5E03-43FB-9E49-584DFC55CB16}"/>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905539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6CA4C9-A9A4-4C00-8323-94513D75836B}"/>
              </a:ext>
            </a:extLst>
          </p:cNvPr>
          <p:cNvSpPr txBox="1"/>
          <p:nvPr/>
        </p:nvSpPr>
        <p:spPr>
          <a:xfrm>
            <a:off x="275589" y="1162758"/>
            <a:ext cx="10697211" cy="1319592"/>
          </a:xfrm>
          <a:prstGeom prst="rect">
            <a:avLst/>
          </a:prstGeom>
          <a:noFill/>
        </p:spPr>
        <p:txBody>
          <a:bodyPr wrap="square" rtlCol="0">
            <a:spAutoFit/>
          </a:bodyPr>
          <a:lstStyle/>
          <a:p>
            <a:pPr algn="just">
              <a:lnSpc>
                <a:spcPct val="125000"/>
              </a:lnSpc>
            </a:pPr>
            <a:r>
              <a:rPr lang="en-US" altLang="zh-CN" b="1"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b="1" dirty="0">
                <a:latin typeface="Times New Roman" panose="02020603050405020304" pitchFamily="18" charset="0"/>
                <a:ea typeface="仿宋" panose="02010609060101010101" pitchFamily="49" charset="-122"/>
                <a:cs typeface="Times New Roman" panose="02020603050405020304" pitchFamily="18" charset="0"/>
              </a:rPr>
              <a:t>上的</a:t>
            </a:r>
            <a:r>
              <a:rPr lang="en-US" altLang="zh-CN" b="1" dirty="0">
                <a:latin typeface="Times New Roman" panose="02020603050405020304" pitchFamily="18" charset="0"/>
                <a:ea typeface="仿宋" panose="02010609060101010101" pitchFamily="49" charset="-122"/>
                <a:cs typeface="Times New Roman" panose="02020603050405020304" pitchFamily="18" charset="0"/>
              </a:rPr>
              <a:t>Issues</a:t>
            </a:r>
            <a:r>
              <a:rPr lang="zh-CN" altLang="en-US"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反映</a:t>
            </a: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问题</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，因为项目起初提供了一个训练好的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文件（也就是一个</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tensor</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文件）的下载链接</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所以有人反映这个</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的值甚至包含了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-inf</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+inf</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；并且有人反映作者将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加入到图片并参与模型计算的过程中没有进行规范化的操作。</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E250D81A-F085-4FCD-9662-0FEB84CED04A}"/>
              </a:ext>
            </a:extLst>
          </p:cNvPr>
          <p:cNvPicPr>
            <a:picLocks noChangeAspect="1"/>
          </p:cNvPicPr>
          <p:nvPr/>
        </p:nvPicPr>
        <p:blipFill>
          <a:blip r:embed="rId2"/>
          <a:stretch>
            <a:fillRect/>
          </a:stretch>
        </p:blipFill>
        <p:spPr>
          <a:xfrm>
            <a:off x="455390" y="2544894"/>
            <a:ext cx="4586602" cy="812924"/>
          </a:xfrm>
          <a:prstGeom prst="rect">
            <a:avLst/>
          </a:prstGeom>
        </p:spPr>
      </p:pic>
      <p:pic>
        <p:nvPicPr>
          <p:cNvPr id="4" name="图片 3">
            <a:extLst>
              <a:ext uri="{FF2B5EF4-FFF2-40B4-BE49-F238E27FC236}">
                <a16:creationId xmlns:a16="http://schemas.microsoft.com/office/drawing/2014/main" id="{7A12D570-1922-4507-AA53-92746191C7AA}"/>
              </a:ext>
            </a:extLst>
          </p:cNvPr>
          <p:cNvPicPr>
            <a:picLocks noChangeAspect="1"/>
          </p:cNvPicPr>
          <p:nvPr/>
        </p:nvPicPr>
        <p:blipFill>
          <a:blip r:embed="rId3"/>
          <a:stretch>
            <a:fillRect/>
          </a:stretch>
        </p:blipFill>
        <p:spPr>
          <a:xfrm>
            <a:off x="5221792" y="2381553"/>
            <a:ext cx="5751008" cy="1622079"/>
          </a:xfrm>
          <a:prstGeom prst="rect">
            <a:avLst/>
          </a:prstGeom>
        </p:spPr>
      </p:pic>
      <p:sp>
        <p:nvSpPr>
          <p:cNvPr id="5" name="文本框 4">
            <a:extLst>
              <a:ext uri="{FF2B5EF4-FFF2-40B4-BE49-F238E27FC236}">
                <a16:creationId xmlns:a16="http://schemas.microsoft.com/office/drawing/2014/main" id="{19C7EEB1-DA10-4D11-9784-D94684A2B418}"/>
              </a:ext>
            </a:extLst>
          </p:cNvPr>
          <p:cNvSpPr txBox="1"/>
          <p:nvPr/>
        </p:nvSpPr>
        <p:spPr>
          <a:xfrm>
            <a:off x="275589" y="3834355"/>
            <a:ext cx="10697211" cy="338554"/>
          </a:xfrm>
          <a:prstGeom prst="rect">
            <a:avLst/>
          </a:prstGeom>
          <a:noFill/>
        </p:spPr>
        <p:txBody>
          <a:bodyPr wrap="square" rtlCol="0">
            <a:spAutoFit/>
          </a:bodyPr>
          <a:lstStyle/>
          <a:p>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反映训练不熟练，效果差</a:t>
            </a:r>
            <a:endParaRPr lang="en-US" altLang="zh-CN" sz="1600" b="1"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560E521C-B465-457C-8E9F-703BDBCC869E}"/>
              </a:ext>
            </a:extLst>
          </p:cNvPr>
          <p:cNvPicPr>
            <a:picLocks noChangeAspect="1"/>
          </p:cNvPicPr>
          <p:nvPr/>
        </p:nvPicPr>
        <p:blipFill>
          <a:blip r:embed="rId4"/>
          <a:stretch>
            <a:fillRect/>
          </a:stretch>
        </p:blipFill>
        <p:spPr>
          <a:xfrm>
            <a:off x="7700315" y="4185298"/>
            <a:ext cx="2750774" cy="2197411"/>
          </a:xfrm>
          <a:prstGeom prst="rect">
            <a:avLst/>
          </a:prstGeom>
        </p:spPr>
      </p:pic>
      <p:sp>
        <p:nvSpPr>
          <p:cNvPr id="7" name="文本框 6">
            <a:extLst>
              <a:ext uri="{FF2B5EF4-FFF2-40B4-BE49-F238E27FC236}">
                <a16:creationId xmlns:a16="http://schemas.microsoft.com/office/drawing/2014/main" id="{6B5DB2D9-1F8E-4B74-9BBA-3FDBB349E044}"/>
              </a:ext>
            </a:extLst>
          </p:cNvPr>
          <p:cNvSpPr txBox="1"/>
          <p:nvPr/>
        </p:nvSpPr>
        <p:spPr>
          <a:xfrm>
            <a:off x="275589" y="4185298"/>
            <a:ext cx="7102136" cy="2204450"/>
          </a:xfrm>
          <a:prstGeom prst="rect">
            <a:avLst/>
          </a:prstGeom>
          <a:noFill/>
        </p:spPr>
        <p:txBody>
          <a:bodyPr wrap="square" rtlCol="0">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这一点看起来好像与前一点是相背的，既然没限制它的取值范围，不应该每个人都可以训练出“错误”的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然后取得一个“正确”的结果吗？</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实际上，不是这样的，作者公开的代码中对</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进行的初始化方法是使用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torch.rand()</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，也就是</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的均匀分布中采样的。这样子不做规范地参与训练，尽管也会让</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得到负值和超出</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的值，但是这个值是不可能变得足够大或足够小进而影响模型预测的，</a:t>
            </a:r>
            <a:r>
              <a:rPr lang="zh-CN" altLang="en-US" sz="1600" b="1" i="1" u="sng" dirty="0">
                <a:latin typeface="Times New Roman" panose="02020603050405020304" pitchFamily="18" charset="0"/>
                <a:ea typeface="仿宋" panose="02010609060101010101" pitchFamily="49" charset="-122"/>
                <a:cs typeface="Times New Roman" panose="02020603050405020304" pitchFamily="18" charset="0"/>
                <a:hlinkClick r:id="rId5"/>
              </a:rPr>
              <a:t>因为神经网络的参数值在哪怕经过足够久的训练也不会离其初始化的位置非常远</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8" name="Rectangle 3">
            <a:extLst>
              <a:ext uri="{FF2B5EF4-FFF2-40B4-BE49-F238E27FC236}">
                <a16:creationId xmlns:a16="http://schemas.microsoft.com/office/drawing/2014/main" id="{F292B5C6-A3FA-4943-A21D-A675BFB2AD7D}"/>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80152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FD426D-7ECA-42E0-AA81-DC6EC9CF2985}"/>
              </a:ext>
            </a:extLst>
          </p:cNvPr>
          <p:cNvSpPr txBox="1"/>
          <p:nvPr/>
        </p:nvSpPr>
        <p:spPr>
          <a:xfrm>
            <a:off x="275589" y="1162758"/>
            <a:ext cx="5820411" cy="2550698"/>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仿宋" panose="02010609060101010101" pitchFamily="49" charset="-122"/>
                <a:cs typeface="Times New Roman" panose="02020603050405020304" pitchFamily="18" charset="0"/>
              </a:rPr>
              <a:t>后续的相关论文：</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在后续的一篇工作中</a:t>
            </a:r>
            <a:r>
              <a:rPr lang="en-US" altLang="zh-CN" sz="1600" i="1" dirty="0">
                <a:latin typeface="Times New Roman" panose="02020603050405020304" pitchFamily="18" charset="0"/>
                <a:ea typeface="仿宋" panose="02010609060101010101" pitchFamily="49" charset="-122"/>
                <a:cs typeface="Times New Roman" panose="02020603050405020304" pitchFamily="18" charset="0"/>
                <a:hlinkClick r:id="rId2"/>
              </a:rPr>
              <a:t>Adversarial Detection: Attacking Object Detection in Real Time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，就提到了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存在的这个问题，我猜想，他们使用了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的开源代码但并没有认为那是一个大问题，只是简单地提了一下（实际上也确实如此，因为按照前面所说，</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的代码是不会训练出非常大异常值的），所以在他们的工作中，通过进行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修复这个问题，并实现了他们的攻击。</a:t>
            </a:r>
            <a:endParaRPr lang="zh-CN" altLang="en-US" sz="1600" i="1"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4B58A070-E861-4ACC-B3E6-A11AB6D8C4A3}"/>
              </a:ext>
            </a:extLst>
          </p:cNvPr>
          <p:cNvPicPr>
            <a:picLocks noChangeAspect="1"/>
          </p:cNvPicPr>
          <p:nvPr/>
        </p:nvPicPr>
        <p:blipFill>
          <a:blip r:embed="rId3"/>
          <a:stretch>
            <a:fillRect/>
          </a:stretch>
        </p:blipFill>
        <p:spPr>
          <a:xfrm>
            <a:off x="5977584" y="1557743"/>
            <a:ext cx="5560942" cy="1808695"/>
          </a:xfrm>
          <a:prstGeom prst="rect">
            <a:avLst/>
          </a:prstGeom>
        </p:spPr>
      </p:pic>
      <p:sp>
        <p:nvSpPr>
          <p:cNvPr id="4" name="文本框 3">
            <a:extLst>
              <a:ext uri="{FF2B5EF4-FFF2-40B4-BE49-F238E27FC236}">
                <a16:creationId xmlns:a16="http://schemas.microsoft.com/office/drawing/2014/main" id="{B3150DDB-8710-4140-97DB-33B9741AA6DD}"/>
              </a:ext>
            </a:extLst>
          </p:cNvPr>
          <p:cNvSpPr txBox="1"/>
          <p:nvPr/>
        </p:nvSpPr>
        <p:spPr>
          <a:xfrm>
            <a:off x="275589" y="3700032"/>
            <a:ext cx="11123931" cy="676532"/>
          </a:xfrm>
          <a:prstGeom prst="rect">
            <a:avLst/>
          </a:prstGeom>
          <a:noFill/>
        </p:spPr>
        <p:txBody>
          <a:bodyPr wrap="square">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而这篇文章的攻击效果既没有</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那样的抑制其它检测框的出现，也没有在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以外的位置产生多余的框。</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而这恰恰也是我在规范化</a:t>
            </a: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的情况下可以实现出来的效果</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p>
        </p:txBody>
      </p:sp>
      <p:pic>
        <p:nvPicPr>
          <p:cNvPr id="10" name="图片 9">
            <a:extLst>
              <a:ext uri="{FF2B5EF4-FFF2-40B4-BE49-F238E27FC236}">
                <a16:creationId xmlns:a16="http://schemas.microsoft.com/office/drawing/2014/main" id="{63113EB2-9096-4BAA-B8F2-CAC0D9BAA0D6}"/>
              </a:ext>
            </a:extLst>
          </p:cNvPr>
          <p:cNvPicPr>
            <a:picLocks noChangeAspect="1"/>
          </p:cNvPicPr>
          <p:nvPr/>
        </p:nvPicPr>
        <p:blipFill rotWithShape="1">
          <a:blip r:embed="rId4"/>
          <a:srcRect l="6521" t="3727" r="7077" b="10996"/>
          <a:stretch/>
        </p:blipFill>
        <p:spPr>
          <a:xfrm>
            <a:off x="1812876" y="4447039"/>
            <a:ext cx="1830118" cy="1823213"/>
          </a:xfrm>
          <a:prstGeom prst="rect">
            <a:avLst/>
          </a:prstGeom>
        </p:spPr>
      </p:pic>
      <p:sp>
        <p:nvSpPr>
          <p:cNvPr id="11" name="文本框 10">
            <a:extLst>
              <a:ext uri="{FF2B5EF4-FFF2-40B4-BE49-F238E27FC236}">
                <a16:creationId xmlns:a16="http://schemas.microsoft.com/office/drawing/2014/main" id="{6C2F2AFA-A560-48C8-AFBF-588CC0A006AD}"/>
              </a:ext>
            </a:extLst>
          </p:cNvPr>
          <p:cNvSpPr txBox="1"/>
          <p:nvPr/>
        </p:nvSpPr>
        <p:spPr>
          <a:xfrm>
            <a:off x="2015709" y="6325669"/>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该文章的攻击效果</a:t>
            </a:r>
          </a:p>
        </p:txBody>
      </p:sp>
      <p:sp>
        <p:nvSpPr>
          <p:cNvPr id="12" name="文本框 11">
            <a:extLst>
              <a:ext uri="{FF2B5EF4-FFF2-40B4-BE49-F238E27FC236}">
                <a16:creationId xmlns:a16="http://schemas.microsoft.com/office/drawing/2014/main" id="{52FA149B-CA08-4F64-ABAA-BDB270B2E1D4}"/>
              </a:ext>
            </a:extLst>
          </p:cNvPr>
          <p:cNvSpPr txBox="1"/>
          <p:nvPr/>
        </p:nvSpPr>
        <p:spPr>
          <a:xfrm>
            <a:off x="6249254" y="6325669"/>
            <a:ext cx="2339102" cy="461665"/>
          </a:xfrm>
          <a:prstGeom prst="rect">
            <a:avLst/>
          </a:prstGeom>
          <a:noFill/>
        </p:spPr>
        <p:txBody>
          <a:bodyPr wrap="none" rtlCol="0">
            <a:spAutoFit/>
          </a:bodyPr>
          <a:lstStyle/>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我实现的效果</a:t>
            </a:r>
            <a:endParaRPr lang="en-US" altLang="zh-CN" sz="1200" dirty="0">
              <a:latin typeface="Times New Roman" panose="02020603050405020304" pitchFamily="18" charset="0"/>
              <a:ea typeface="仿宋" panose="02010609060101010101" pitchFamily="49" charset="-122"/>
              <a:cs typeface="Times New Roman" panose="02020603050405020304" pitchFamily="18" charset="0"/>
            </a:endParaRPr>
          </a:p>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（优化目标为最大化</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RPN Loss</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a:t>
            </a:r>
          </a:p>
        </p:txBody>
      </p:sp>
      <p:pic>
        <p:nvPicPr>
          <p:cNvPr id="13" name="图片 12">
            <a:extLst>
              <a:ext uri="{FF2B5EF4-FFF2-40B4-BE49-F238E27FC236}">
                <a16:creationId xmlns:a16="http://schemas.microsoft.com/office/drawing/2014/main" id="{2D23433C-8EAD-4DFE-867A-D38937A70254}"/>
              </a:ext>
            </a:extLst>
          </p:cNvPr>
          <p:cNvPicPr>
            <a:picLocks noChangeAspect="1"/>
          </p:cNvPicPr>
          <p:nvPr/>
        </p:nvPicPr>
        <p:blipFill>
          <a:blip r:embed="rId5"/>
          <a:stretch>
            <a:fillRect/>
          </a:stretch>
        </p:blipFill>
        <p:spPr>
          <a:xfrm>
            <a:off x="4635740" y="4399373"/>
            <a:ext cx="5566130" cy="1932599"/>
          </a:xfrm>
          <a:prstGeom prst="rect">
            <a:avLst/>
          </a:prstGeom>
        </p:spPr>
      </p:pic>
      <p:sp>
        <p:nvSpPr>
          <p:cNvPr id="14" name="Rectangle 3">
            <a:extLst>
              <a:ext uri="{FF2B5EF4-FFF2-40B4-BE49-F238E27FC236}">
                <a16:creationId xmlns:a16="http://schemas.microsoft.com/office/drawing/2014/main" id="{B62BC6BF-F237-4D91-B09B-82E53E09D149}"/>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85595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E8D94-6C1D-43D9-92C5-F9F6CEA3912A}"/>
              </a:ext>
            </a:extLst>
          </p:cNvPr>
          <p:cNvSpPr txBox="1"/>
          <p:nvPr/>
        </p:nvSpPr>
        <p:spPr>
          <a:xfrm>
            <a:off x="275590" y="1162758"/>
            <a:ext cx="8316036" cy="2284472"/>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仿宋" panose="02010609060101010101" pitchFamily="49" charset="-122"/>
                <a:cs typeface="Times New Roman" panose="02020603050405020304" pitchFamily="18" charset="0"/>
              </a:rPr>
              <a:t>我的想法：</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之后有一篇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follow</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的工作，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hlinkClick r:id="rId3"/>
              </a:rPr>
              <a:t>On Physical Adversarial Patches for Object Detection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，并且他们也对</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进行了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操作，在他们的文章中可以发现经过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mAP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只有些许下降。而他们的方法却能有比较明显的效果。他们能实现的是抑制其它检测框的生成，并且有</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hlinkClick r:id="rId4"/>
              </a:rPr>
              <a:t>视频演示</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。他们似乎只有优化方法与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略有不同，同时</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只开源了一个草稿性质的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JupyterNotebook</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，同时也有</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issue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反应难训练、效果与文中的不一样的情况。此外，视频中的效果我觉得也有待商榷的地方。</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A8892EC-124D-4EC9-A1B7-2A06439D29C0}"/>
              </a:ext>
            </a:extLst>
          </p:cNvPr>
          <p:cNvPicPr>
            <a:picLocks noChangeAspect="1"/>
          </p:cNvPicPr>
          <p:nvPr/>
        </p:nvPicPr>
        <p:blipFill>
          <a:blip r:embed="rId5"/>
          <a:stretch>
            <a:fillRect/>
          </a:stretch>
        </p:blipFill>
        <p:spPr>
          <a:xfrm>
            <a:off x="8869266" y="1344494"/>
            <a:ext cx="2471919" cy="4205472"/>
          </a:xfrm>
          <a:prstGeom prst="rect">
            <a:avLst/>
          </a:prstGeom>
        </p:spPr>
      </p:pic>
      <p:pic>
        <p:nvPicPr>
          <p:cNvPr id="9" name="图片 8">
            <a:extLst>
              <a:ext uri="{FF2B5EF4-FFF2-40B4-BE49-F238E27FC236}">
                <a16:creationId xmlns:a16="http://schemas.microsoft.com/office/drawing/2014/main" id="{2E9367CB-CC62-4D89-B844-D9691E50CDD6}"/>
              </a:ext>
            </a:extLst>
          </p:cNvPr>
          <p:cNvPicPr>
            <a:picLocks noChangeAspect="1"/>
          </p:cNvPicPr>
          <p:nvPr/>
        </p:nvPicPr>
        <p:blipFill rotWithShape="1">
          <a:blip r:embed="rId6"/>
          <a:srcRect l="12441" r="12112" b="12828"/>
          <a:stretch/>
        </p:blipFill>
        <p:spPr>
          <a:xfrm>
            <a:off x="403897" y="3619156"/>
            <a:ext cx="2734322" cy="1787986"/>
          </a:xfrm>
          <a:prstGeom prst="rect">
            <a:avLst/>
          </a:prstGeom>
        </p:spPr>
      </p:pic>
      <p:pic>
        <p:nvPicPr>
          <p:cNvPr id="10" name="图片 9">
            <a:extLst>
              <a:ext uri="{FF2B5EF4-FFF2-40B4-BE49-F238E27FC236}">
                <a16:creationId xmlns:a16="http://schemas.microsoft.com/office/drawing/2014/main" id="{875D5022-0D5F-43C4-BBFA-5C8EAA3516F0}"/>
              </a:ext>
            </a:extLst>
          </p:cNvPr>
          <p:cNvPicPr>
            <a:picLocks noChangeAspect="1"/>
          </p:cNvPicPr>
          <p:nvPr/>
        </p:nvPicPr>
        <p:blipFill rotWithShape="1">
          <a:blip r:embed="rId7"/>
          <a:srcRect l="12696" r="13017" b="12828"/>
          <a:stretch/>
        </p:blipFill>
        <p:spPr>
          <a:xfrm>
            <a:off x="3138219" y="3619157"/>
            <a:ext cx="2734322" cy="1787985"/>
          </a:xfrm>
          <a:prstGeom prst="rect">
            <a:avLst/>
          </a:prstGeom>
        </p:spPr>
      </p:pic>
      <p:pic>
        <p:nvPicPr>
          <p:cNvPr id="11" name="图片 10">
            <a:extLst>
              <a:ext uri="{FF2B5EF4-FFF2-40B4-BE49-F238E27FC236}">
                <a16:creationId xmlns:a16="http://schemas.microsoft.com/office/drawing/2014/main" id="{6DBB909E-5EE6-4097-870D-8618C7C66CF5}"/>
              </a:ext>
            </a:extLst>
          </p:cNvPr>
          <p:cNvPicPr>
            <a:picLocks noChangeAspect="1"/>
          </p:cNvPicPr>
          <p:nvPr/>
        </p:nvPicPr>
        <p:blipFill rotWithShape="1">
          <a:blip r:embed="rId8"/>
          <a:srcRect l="12199" r="12353" b="12193"/>
          <a:stretch/>
        </p:blipFill>
        <p:spPr>
          <a:xfrm>
            <a:off x="5872541" y="3619157"/>
            <a:ext cx="2734322" cy="1787985"/>
          </a:xfrm>
          <a:prstGeom prst="rect">
            <a:avLst/>
          </a:prstGeom>
        </p:spPr>
      </p:pic>
      <p:sp>
        <p:nvSpPr>
          <p:cNvPr id="14" name="Rectangle 3">
            <a:extLst>
              <a:ext uri="{FF2B5EF4-FFF2-40B4-BE49-F238E27FC236}">
                <a16:creationId xmlns:a16="http://schemas.microsoft.com/office/drawing/2014/main" id="{E88A208D-C4FE-4739-88E0-0126B4B6CA92}"/>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377890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C92104-9FF6-41C8-9E87-1E7440A66E72}"/>
              </a:ext>
            </a:extLst>
          </p:cNvPr>
          <p:cNvSpPr txBox="1"/>
          <p:nvPr/>
        </p:nvSpPr>
        <p:spPr>
          <a:xfrm>
            <a:off x="275590" y="1162758"/>
            <a:ext cx="10956290" cy="1330557"/>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mj-ea"/>
                <a:cs typeface="Times New Roman" panose="02020603050405020304" pitchFamily="18" charset="0"/>
              </a:rPr>
              <a:t>后续工作：</a:t>
            </a:r>
            <a:endParaRPr lang="en-US" altLang="zh-CN" b="1" dirty="0">
              <a:latin typeface="Times New Roman" panose="02020603050405020304" pitchFamily="18" charset="0"/>
              <a:ea typeface="+mj-ea"/>
              <a:cs typeface="Times New Roman" panose="02020603050405020304" pitchFamily="18" charset="0"/>
            </a:endParaRPr>
          </a:p>
          <a:p>
            <a:pPr>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继续深入探究</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这一系列工作，找到到底什么时候是能做的，什么是不能做的。</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探索适合评估对抗</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效果的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metric</a:t>
            </a:r>
          </a:p>
          <a:p>
            <a:pPr>
              <a:lnSpc>
                <a:spcPct val="125000"/>
              </a:lnSpc>
            </a:pP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06730E1-BB0F-4FFB-9E7B-7315DD807E8B}"/>
              </a:ext>
            </a:extLst>
          </p:cNvPr>
          <p:cNvPicPr>
            <a:picLocks noChangeAspect="1"/>
          </p:cNvPicPr>
          <p:nvPr/>
        </p:nvPicPr>
        <p:blipFill>
          <a:blip r:embed="rId2"/>
          <a:stretch>
            <a:fillRect/>
          </a:stretch>
        </p:blipFill>
        <p:spPr>
          <a:xfrm>
            <a:off x="455964" y="2316944"/>
            <a:ext cx="3546315" cy="1535378"/>
          </a:xfrm>
          <a:prstGeom prst="rect">
            <a:avLst/>
          </a:prstGeom>
        </p:spPr>
      </p:pic>
      <p:sp>
        <p:nvSpPr>
          <p:cNvPr id="8" name="文本框 7">
            <a:extLst>
              <a:ext uri="{FF2B5EF4-FFF2-40B4-BE49-F238E27FC236}">
                <a16:creationId xmlns:a16="http://schemas.microsoft.com/office/drawing/2014/main" id="{B81335C3-9B27-4EEC-BB35-9551ECAA4021}"/>
              </a:ext>
            </a:extLst>
          </p:cNvPr>
          <p:cNvSpPr txBox="1"/>
          <p:nvPr/>
        </p:nvSpPr>
        <p:spPr>
          <a:xfrm>
            <a:off x="4244520" y="2697280"/>
            <a:ext cx="3702960" cy="1077218"/>
          </a:xfrm>
          <a:prstGeom prst="rect">
            <a:avLst/>
          </a:prstGeom>
          <a:noFill/>
        </p:spPr>
        <p:txBody>
          <a:bodyPr wrap="square">
            <a:spAutoFit/>
          </a:bodyPr>
          <a:lstStyle/>
          <a:p>
            <a:pPr algn="just"/>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目前找到了一篇相关工作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hlinkClick r:id="rId3"/>
              </a:rPr>
              <a:t>Benchmarking and deeper analysis of adversarial patch attack on object detectors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计划后续详细阅读</a:t>
            </a:r>
            <a:endParaRPr lang="zh-CN" altLang="en-US" sz="1600" dirty="0"/>
          </a:p>
        </p:txBody>
      </p:sp>
      <p:sp>
        <p:nvSpPr>
          <p:cNvPr id="9" name="Rectangle 3">
            <a:extLst>
              <a:ext uri="{FF2B5EF4-FFF2-40B4-BE49-F238E27FC236}">
                <a16:creationId xmlns:a16="http://schemas.microsoft.com/office/drawing/2014/main" id="{0F96AE9B-C39B-4200-92EA-AA9635214DFF}"/>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943693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5588468-0b5c-4f5a-b435-5afb986dab57"/>
  <p:tag name="COMMONDATA" val="eyJoZGlkIjoiNmY2YzM4Mjc2OWQwMjIxODVkNjBkY2M0NDQxY2NjOTY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UB Powerpoint Template">
  <a:themeElements>
    <a:clrScheme name="Custom 1">
      <a:dk1>
        <a:srgbClr val="000000"/>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1204</Words>
  <Application>Microsoft Office PowerPoint</Application>
  <PresentationFormat>宽屏</PresentationFormat>
  <Paragraphs>65</Paragraphs>
  <Slides>8</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LucidaGrande</vt:lpstr>
      <vt:lpstr>宋体</vt:lpstr>
      <vt:lpstr>Arial</vt:lpstr>
      <vt:lpstr>Calibri</vt:lpstr>
      <vt:lpstr>Cambria Math</vt:lpstr>
      <vt:lpstr>Times New Roman</vt:lpstr>
      <vt:lpstr>UB Powerpoint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dc:creator>
  <cp:lastModifiedBy>王 恺</cp:lastModifiedBy>
  <cp:revision>39</cp:revision>
  <dcterms:created xsi:type="dcterms:W3CDTF">2023-03-18T15:24:00Z</dcterms:created>
  <dcterms:modified xsi:type="dcterms:W3CDTF">2023-05-30T09:28:38Z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A7E3D141F5374C14A0D3149797134570</vt:lpwstr>
  </property>
</Properties>
</file>